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2"/>
  </p:notesMasterIdLst>
  <p:sldIdLst>
    <p:sldId id="256" r:id="rId2"/>
    <p:sldId id="257" r:id="rId3"/>
    <p:sldId id="259" r:id="rId4"/>
    <p:sldId id="263" r:id="rId5"/>
    <p:sldId id="260" r:id="rId6"/>
    <p:sldId id="286" r:id="rId7"/>
    <p:sldId id="288" r:id="rId8"/>
    <p:sldId id="287" r:id="rId9"/>
    <p:sldId id="289" r:id="rId10"/>
    <p:sldId id="291" r:id="rId11"/>
    <p:sldId id="290" r:id="rId12"/>
    <p:sldId id="292" r:id="rId13"/>
    <p:sldId id="270" r:id="rId14"/>
    <p:sldId id="294" r:id="rId15"/>
    <p:sldId id="295" r:id="rId16"/>
    <p:sldId id="296" r:id="rId17"/>
    <p:sldId id="297" r:id="rId18"/>
    <p:sldId id="298" r:id="rId19"/>
    <p:sldId id="299" r:id="rId20"/>
    <p:sldId id="30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20"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916F8-442F-4C7C-9BD8-DF2B16271CEA}" type="datetimeFigureOut">
              <a:rPr lang="en-US" smtClean="0"/>
              <a:t>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B4B09-DCDD-4402-8333-7AC42BF0BC25}" type="slidenum">
              <a:rPr lang="en-US" smtClean="0"/>
              <a:t>‹#›</a:t>
            </a:fld>
            <a:endParaRPr lang="en-US"/>
          </a:p>
        </p:txBody>
      </p:sp>
    </p:spTree>
    <p:extLst>
      <p:ext uri="{BB962C8B-B14F-4D97-AF65-F5344CB8AC3E}">
        <p14:creationId xmlns:p14="http://schemas.microsoft.com/office/powerpoint/2010/main" val="156077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8D38747-4367-4BD2-8D51-C97E202738E2}" type="datetime1">
              <a:rPr lang="en-US" smtClean="0"/>
              <a:t>10/7/2019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A98EE3D-8CD1-4C3F-BD1C-C98C9596463C}"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091147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589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146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702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AE507A8-A5CF-4D38-AB86-7EDDA87A85D4}" type="datetime1">
              <a:rPr lang="en-US" smtClean="0"/>
              <a:t>10/7/2019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733034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1629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413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448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172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E0277FD-7DE6-41D4-930D-AC99F5AFE54E}" type="datetime1">
              <a:rPr lang="en-US" smtClean="0"/>
              <a:t>10/7/2019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120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A15526-7079-4B7B-987C-1B5FAE11A0FF}" type="datetime1">
              <a:rPr lang="en-US" smtClean="0"/>
              <a:t>10/7/2019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lgn="l"/>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98EE3D-8CD1-4C3F-BD1C-C98C9596463C}"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804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73ED0CC-082F-4160-86E5-0D6041F12778}" type="datetime1">
              <a:rPr lang="en-US" smtClean="0"/>
              <a:t>10/7/2019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A98EE3D-8CD1-4C3F-BD1C-C98C9596463C}"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958350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background-old-fashioned-retro-2136168/"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66A305C-77FF-48A3-926C-973D08234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vector graphics&#10;&#10;Description automatically generated">
            <a:extLst>
              <a:ext uri="{FF2B5EF4-FFF2-40B4-BE49-F238E27FC236}">
                <a16:creationId xmlns:a16="http://schemas.microsoft.com/office/drawing/2014/main" id="{B5F0EE97-580C-4FB2-A70E-5622008681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 b="646"/>
          <a:stretch/>
        </p:blipFill>
        <p:spPr>
          <a:xfrm>
            <a:off x="8764436" y="2868930"/>
            <a:ext cx="3424516" cy="3079226"/>
          </a:xfrm>
          <a:prstGeom prst="rect">
            <a:avLst/>
          </a:prstGeom>
        </p:spPr>
      </p:pic>
      <p:pic>
        <p:nvPicPr>
          <p:cNvPr id="8" name="Picture 7" descr="A close up of a logo&#10;&#10;Description automatically generated">
            <a:extLst>
              <a:ext uri="{FF2B5EF4-FFF2-40B4-BE49-F238E27FC236}">
                <a16:creationId xmlns:a16="http://schemas.microsoft.com/office/drawing/2014/main" id="{F740277B-4974-475C-B1C7-2B82412937C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26" b="89926" l="5020" r="93569">
                        <a14:foregroundMark x1="8549" y1="34667" x2="8549" y2="34667"/>
                        <a14:foregroundMark x1="5020" y1="21333" x2="5020" y2="21333"/>
                        <a14:foregroundMark x1="35922" y1="38222" x2="35922" y2="38222"/>
                        <a14:foregroundMark x1="42745" y1="42963" x2="42745" y2="42963"/>
                        <a14:foregroundMark x1="48392" y1="41333" x2="48392" y2="41333"/>
                        <a14:foregroundMark x1="54588" y1="43259" x2="54588" y2="43259"/>
                        <a14:foregroundMark x1="61020" y1="42963" x2="61020" y2="42963"/>
                        <a14:foregroundMark x1="72784" y1="42519" x2="72784" y2="42519"/>
                        <a14:foregroundMark x1="80078" y1="42519" x2="80078" y2="42519"/>
                        <a14:foregroundMark x1="90039" y1="45185" x2="90039" y2="45185"/>
                        <a14:foregroundMark x1="93569" y1="44889" x2="93569" y2="44889"/>
                        <a14:backgroundMark x1="46510" y1="84741" x2="46510" y2="84741"/>
                      </a14:backgroundRemoval>
                    </a14:imgEffect>
                  </a14:imgLayer>
                </a14:imgProps>
              </a:ext>
              <a:ext uri="{28A0092B-C50C-407E-A947-70E740481C1C}">
                <a14:useLocalDpi xmlns:a14="http://schemas.microsoft.com/office/drawing/2010/main" val="0"/>
              </a:ext>
            </a:extLst>
          </a:blip>
          <a:srcRect r="2" b="7171"/>
          <a:stretch/>
        </p:blipFill>
        <p:spPr>
          <a:xfrm>
            <a:off x="6872038" y="5193238"/>
            <a:ext cx="4848284" cy="2385390"/>
          </a:xfrm>
          <a:prstGeom prst="rect">
            <a:avLst/>
          </a:prstGeom>
        </p:spPr>
      </p:pic>
      <p:pic>
        <p:nvPicPr>
          <p:cNvPr id="3" name="Picture 2" descr="A sign on the side of a building&#10;&#10;Description automatically generated">
            <a:extLst>
              <a:ext uri="{FF2B5EF4-FFF2-40B4-BE49-F238E27FC236}">
                <a16:creationId xmlns:a16="http://schemas.microsoft.com/office/drawing/2014/main" id="{9FA395F1-EED7-453F-82A4-A3B550908C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582" y="0"/>
            <a:ext cx="4830875" cy="6858000"/>
          </a:xfrm>
          <a:prstGeom prst="snip1Rect">
            <a:avLst>
              <a:gd name="adj" fmla="val 40217"/>
            </a:avLst>
          </a:prstGeom>
        </p:spPr>
      </p:pic>
    </p:spTree>
    <p:extLst>
      <p:ext uri="{BB962C8B-B14F-4D97-AF65-F5344CB8AC3E}">
        <p14:creationId xmlns:p14="http://schemas.microsoft.com/office/powerpoint/2010/main" val="208029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595" y="294962"/>
            <a:ext cx="9402114" cy="6268076"/>
          </a:xfrm>
          <a:prstGeom prst="rect">
            <a:avLst/>
          </a:prstGeom>
        </p:spPr>
      </p:pic>
    </p:spTree>
    <p:extLst>
      <p:ext uri="{BB962C8B-B14F-4D97-AF65-F5344CB8AC3E}">
        <p14:creationId xmlns:p14="http://schemas.microsoft.com/office/powerpoint/2010/main" val="70313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19119" y="137160"/>
            <a:ext cx="10353762" cy="1257300"/>
          </a:xfrm>
        </p:spPr>
        <p:txBody>
          <a:bodyPr>
            <a:normAutofit fontScale="90000"/>
          </a:bodyPr>
          <a:lstStyle/>
          <a:p>
            <a:r>
              <a:rPr lang="lt-LT" sz="4800" dirty="0">
                <a:solidFill>
                  <a:schemeClr val="tx1"/>
                </a:solidFill>
              </a:rPr>
              <a:t>Vytautas the Great War Museum and M. K. Čiurlionis National Museum of Art</a:t>
            </a:r>
            <a:endParaRPr lang="en-US" sz="4800" dirty="0">
              <a:solidFill>
                <a:schemeClr val="tx1"/>
              </a:solidFill>
            </a:endParaRP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98871" y="1577340"/>
            <a:ext cx="11193129" cy="5600700"/>
          </a:xfrm>
        </p:spPr>
        <p:txBody>
          <a:bodyPr>
            <a:noAutofit/>
          </a:bodyPr>
          <a:lstStyle/>
          <a:p>
            <a:r>
              <a:rPr lang="lt-LT" sz="3600" dirty="0">
                <a:solidFill>
                  <a:schemeClr val="tx1"/>
                </a:solidFill>
              </a:rPr>
              <a:t>Not all Kaunas visitors know that the two largest museums of the city are located in one building</a:t>
            </a:r>
            <a:r>
              <a:rPr lang="en-US" sz="3600" dirty="0">
                <a:solidFill>
                  <a:schemeClr val="tx1"/>
                </a:solidFill>
              </a:rPr>
              <a:t>!</a:t>
            </a:r>
            <a:r>
              <a:rPr lang="lt-LT" sz="3600" dirty="0">
                <a:solidFill>
                  <a:schemeClr val="tx1"/>
                </a:solidFill>
              </a:rPr>
              <a:t> </a:t>
            </a:r>
            <a:r>
              <a:rPr lang="en-US" sz="3600" dirty="0">
                <a:solidFill>
                  <a:schemeClr val="tx1"/>
                </a:solidFill>
              </a:rPr>
              <a:t> The building descended in the temporary capital</a:t>
            </a:r>
            <a:r>
              <a:rPr lang="lt-LT" sz="3600" dirty="0">
                <a:solidFill>
                  <a:schemeClr val="tx1"/>
                </a:solidFill>
              </a:rPr>
              <a:t>, </a:t>
            </a:r>
            <a:r>
              <a:rPr lang="en-US" sz="3600" dirty="0">
                <a:solidFill>
                  <a:schemeClr val="tx1"/>
                </a:solidFill>
              </a:rPr>
              <a:t>is too big for visitors to examine in one day. Also, War Museum garden is the heart of statehood inspired by French and Italian examples.</a:t>
            </a:r>
          </a:p>
          <a:p>
            <a:endParaRPr lang="en-US" sz="3600" dirty="0">
              <a:solidFill>
                <a:schemeClr val="tx1"/>
              </a:solidFill>
            </a:endParaRPr>
          </a:p>
          <a:p>
            <a:r>
              <a:rPr lang="en-US" sz="3600" dirty="0">
                <a:solidFill>
                  <a:schemeClr val="tx1"/>
                </a:solidFill>
              </a:rPr>
              <a:t>Architects: </a:t>
            </a:r>
            <a:r>
              <a:rPr lang="en-US" sz="3600" dirty="0" err="1">
                <a:solidFill>
                  <a:schemeClr val="tx1"/>
                </a:solidFill>
              </a:rPr>
              <a:t>Vladimiras</a:t>
            </a:r>
            <a:r>
              <a:rPr lang="en-US" sz="3600" dirty="0">
                <a:solidFill>
                  <a:schemeClr val="tx1"/>
                </a:solidFill>
              </a:rPr>
              <a:t> </a:t>
            </a:r>
            <a:r>
              <a:rPr lang="en-US" sz="3600" dirty="0" err="1">
                <a:solidFill>
                  <a:schemeClr val="tx1"/>
                </a:solidFill>
              </a:rPr>
              <a:t>Dubeneckis</a:t>
            </a:r>
            <a:r>
              <a:rPr lang="en-US" sz="3600" dirty="0">
                <a:solidFill>
                  <a:schemeClr val="tx1"/>
                </a:solidFill>
              </a:rPr>
              <a:t>, </a:t>
            </a:r>
            <a:r>
              <a:rPr lang="en-US" sz="3600" dirty="0" err="1">
                <a:solidFill>
                  <a:schemeClr val="tx1"/>
                </a:solidFill>
              </a:rPr>
              <a:t>Karolis</a:t>
            </a:r>
            <a:r>
              <a:rPr lang="en-US" sz="3600" dirty="0">
                <a:solidFill>
                  <a:schemeClr val="tx1"/>
                </a:solidFill>
              </a:rPr>
              <a:t> </a:t>
            </a:r>
            <a:r>
              <a:rPr lang="en-US" sz="3600" dirty="0" err="1">
                <a:solidFill>
                  <a:schemeClr val="tx1"/>
                </a:solidFill>
              </a:rPr>
              <a:t>Reisonas</a:t>
            </a:r>
            <a:r>
              <a:rPr lang="en-US" sz="3600" dirty="0">
                <a:solidFill>
                  <a:schemeClr val="tx1"/>
                </a:solidFill>
              </a:rPr>
              <a:t>, </a:t>
            </a:r>
            <a:r>
              <a:rPr lang="en-US" sz="3600" dirty="0" err="1">
                <a:solidFill>
                  <a:schemeClr val="tx1"/>
                </a:solidFill>
              </a:rPr>
              <a:t>Kazys</a:t>
            </a:r>
            <a:r>
              <a:rPr lang="en-US" sz="3600" dirty="0">
                <a:solidFill>
                  <a:schemeClr val="tx1"/>
                </a:solidFill>
              </a:rPr>
              <a:t> </a:t>
            </a:r>
            <a:r>
              <a:rPr lang="en-US" sz="3600" dirty="0" err="1">
                <a:solidFill>
                  <a:schemeClr val="tx1"/>
                </a:solidFill>
              </a:rPr>
              <a:t>Kri</a:t>
            </a:r>
            <a:r>
              <a:rPr lang="lt-LT" sz="3600" dirty="0">
                <a:solidFill>
                  <a:schemeClr val="tx1"/>
                </a:solidFill>
              </a:rPr>
              <a:t>ščiukaitis, 1936</a:t>
            </a:r>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8789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808" y="1081376"/>
            <a:ext cx="10472222" cy="4428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5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24444" y="217170"/>
            <a:ext cx="10353762" cy="1257300"/>
          </a:xfrm>
        </p:spPr>
        <p:txBody>
          <a:bodyPr>
            <a:normAutofit/>
          </a:bodyPr>
          <a:lstStyle/>
          <a:p>
            <a:r>
              <a:rPr lang="lt-LT" sz="4800" dirty="0">
                <a:solidFill>
                  <a:schemeClr val="tx1"/>
                </a:solidFill>
              </a:rPr>
              <a:t>Aleksotas Funicular</a:t>
            </a:r>
            <a:endParaRPr lang="en-US" sz="4800" dirty="0">
              <a:solidFill>
                <a:schemeClr val="tx1"/>
              </a:solidFill>
            </a:endParaRP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13794" y="1281666"/>
            <a:ext cx="11278205" cy="5576334"/>
          </a:xfrm>
        </p:spPr>
        <p:txBody>
          <a:bodyPr>
            <a:noAutofit/>
          </a:bodyPr>
          <a:lstStyle/>
          <a:p>
            <a:r>
              <a:rPr lang="en-US" sz="3600" dirty="0">
                <a:solidFill>
                  <a:schemeClr val="tx1"/>
                </a:solidFill>
              </a:rPr>
              <a:t>It’s a miracle that two funiculars- the symbols of a modern city in the interwar period- not only remained intact but are still used to this day.</a:t>
            </a:r>
          </a:p>
          <a:p>
            <a:endParaRPr lang="en-US" sz="3600" dirty="0">
              <a:solidFill>
                <a:schemeClr val="tx1"/>
              </a:solidFill>
            </a:endParaRPr>
          </a:p>
          <a:p>
            <a:r>
              <a:rPr lang="en-US" sz="3600" dirty="0">
                <a:solidFill>
                  <a:schemeClr val="tx1"/>
                </a:solidFill>
              </a:rPr>
              <a:t>1935</a:t>
            </a:r>
          </a:p>
        </p:txBody>
      </p:sp>
    </p:spTree>
    <p:extLst>
      <p:ext uri="{BB962C8B-B14F-4D97-AF65-F5344CB8AC3E}">
        <p14:creationId xmlns:p14="http://schemas.microsoft.com/office/powerpoint/2010/main" val="103093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627" y="419459"/>
            <a:ext cx="9337720" cy="6225146"/>
          </a:xfrm>
          <a:prstGeom prst="rect">
            <a:avLst/>
          </a:prstGeom>
        </p:spPr>
      </p:pic>
    </p:spTree>
    <p:extLst>
      <p:ext uri="{BB962C8B-B14F-4D97-AF65-F5344CB8AC3E}">
        <p14:creationId xmlns:p14="http://schemas.microsoft.com/office/powerpoint/2010/main" val="4265001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24444" y="217170"/>
            <a:ext cx="10353762" cy="1257300"/>
          </a:xfrm>
        </p:spPr>
        <p:txBody>
          <a:bodyPr>
            <a:normAutofit/>
          </a:bodyPr>
          <a:lstStyle/>
          <a:p>
            <a:r>
              <a:rPr lang="lt-LT" sz="4800" dirty="0">
                <a:solidFill>
                  <a:schemeClr val="tx1"/>
                </a:solidFill>
              </a:rPr>
              <a:t>Christ‘s</a:t>
            </a:r>
            <a:r>
              <a:rPr lang="en-US" sz="4800" dirty="0">
                <a:solidFill>
                  <a:schemeClr val="tx1"/>
                </a:solidFill>
              </a:rPr>
              <a:t> Resurrection Church</a:t>
            </a: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13794" y="1281666"/>
            <a:ext cx="11278205" cy="5576334"/>
          </a:xfrm>
        </p:spPr>
        <p:txBody>
          <a:bodyPr>
            <a:noAutofit/>
          </a:bodyPr>
          <a:lstStyle/>
          <a:p>
            <a:r>
              <a:rPr lang="en-US" sz="3600" dirty="0">
                <a:solidFill>
                  <a:schemeClr val="tx1"/>
                </a:solidFill>
              </a:rPr>
              <a:t>It seems that the prolonged construction of this symbol of independent and str</a:t>
            </a:r>
            <a:r>
              <a:rPr lang="lt-LT" sz="3600" dirty="0">
                <a:solidFill>
                  <a:schemeClr val="tx1"/>
                </a:solidFill>
              </a:rPr>
              <a:t>o</a:t>
            </a:r>
            <a:r>
              <a:rPr lang="en-US" sz="3600" dirty="0">
                <a:solidFill>
                  <a:schemeClr val="tx1"/>
                </a:solidFill>
              </a:rPr>
              <a:t>ng Lithuania gives sense to its purpose. The church construction process was interrupted by the Soviet occupation (almost 50 years the church was a radio engineering factory). The Latvian- born architect of the church had converted to Catholicism for this project.</a:t>
            </a:r>
          </a:p>
          <a:p>
            <a:endParaRPr lang="en-US" sz="3600" dirty="0">
              <a:solidFill>
                <a:schemeClr val="tx1"/>
              </a:solidFill>
            </a:endParaRPr>
          </a:p>
          <a:p>
            <a:r>
              <a:rPr lang="en-US" sz="3600" dirty="0">
                <a:solidFill>
                  <a:schemeClr val="tx1"/>
                </a:solidFill>
              </a:rPr>
              <a:t>Architect: </a:t>
            </a:r>
            <a:r>
              <a:rPr lang="en-US" sz="3600" dirty="0" err="1">
                <a:solidFill>
                  <a:schemeClr val="tx1"/>
                </a:solidFill>
              </a:rPr>
              <a:t>Karolis</a:t>
            </a:r>
            <a:r>
              <a:rPr lang="en-US" sz="3600" dirty="0">
                <a:solidFill>
                  <a:schemeClr val="tx1"/>
                </a:solidFill>
              </a:rPr>
              <a:t> </a:t>
            </a:r>
            <a:r>
              <a:rPr lang="en-US" sz="3600" dirty="0" err="1">
                <a:solidFill>
                  <a:schemeClr val="tx1"/>
                </a:solidFill>
              </a:rPr>
              <a:t>Reisonas</a:t>
            </a:r>
            <a:r>
              <a:rPr lang="en-US" sz="3600" dirty="0">
                <a:solidFill>
                  <a:schemeClr val="tx1"/>
                </a:solidFill>
              </a:rPr>
              <a:t>, 1933- 2004</a:t>
            </a:r>
          </a:p>
          <a:p>
            <a:endParaRPr lang="en-US" sz="3600" dirty="0">
              <a:solidFill>
                <a:schemeClr val="tx1"/>
              </a:solidFill>
            </a:endParaRPr>
          </a:p>
        </p:txBody>
      </p:sp>
    </p:spTree>
    <p:extLst>
      <p:ext uri="{BB962C8B-B14F-4D97-AF65-F5344CB8AC3E}">
        <p14:creationId xmlns:p14="http://schemas.microsoft.com/office/powerpoint/2010/main" val="235033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163" y="341719"/>
            <a:ext cx="9408367" cy="6244540"/>
          </a:xfrm>
          <a:prstGeom prst="rect">
            <a:avLst/>
          </a:prstGeom>
        </p:spPr>
      </p:pic>
    </p:spTree>
    <p:extLst>
      <p:ext uri="{BB962C8B-B14F-4D97-AF65-F5344CB8AC3E}">
        <p14:creationId xmlns:p14="http://schemas.microsoft.com/office/powerpoint/2010/main" val="318044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19119" y="137160"/>
            <a:ext cx="10353762" cy="1257300"/>
          </a:xfrm>
        </p:spPr>
        <p:txBody>
          <a:bodyPr>
            <a:normAutofit fontScale="90000"/>
          </a:bodyPr>
          <a:lstStyle/>
          <a:p>
            <a:r>
              <a:rPr lang="en-US" sz="4800" dirty="0">
                <a:solidFill>
                  <a:schemeClr val="tx1"/>
                </a:solidFill>
              </a:rPr>
              <a:t>Notary </a:t>
            </a:r>
            <a:r>
              <a:rPr lang="lt-LT" sz="4800" dirty="0">
                <a:solidFill>
                  <a:schemeClr val="tx1"/>
                </a:solidFill>
              </a:rPr>
              <a:t>Kazimieras</a:t>
            </a:r>
            <a:r>
              <a:rPr lang="en-US" sz="4800" dirty="0">
                <a:solidFill>
                  <a:schemeClr val="tx1"/>
                </a:solidFill>
              </a:rPr>
              <a:t> </a:t>
            </a:r>
            <a:r>
              <a:rPr lang="lt-LT" sz="4800" dirty="0">
                <a:solidFill>
                  <a:schemeClr val="tx1"/>
                </a:solidFill>
              </a:rPr>
              <a:t>Škėma apartment building</a:t>
            </a:r>
            <a:endParaRPr lang="en-US" sz="4800" dirty="0">
              <a:solidFill>
                <a:schemeClr val="tx1"/>
              </a:solidFill>
            </a:endParaRP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98871" y="1577340"/>
            <a:ext cx="11193129" cy="5600700"/>
          </a:xfrm>
        </p:spPr>
        <p:txBody>
          <a:bodyPr>
            <a:noAutofit/>
          </a:bodyPr>
          <a:lstStyle/>
          <a:p>
            <a:r>
              <a:rPr lang="en-US" sz="3600" dirty="0">
                <a:solidFill>
                  <a:schemeClr val="tx1"/>
                </a:solidFill>
              </a:rPr>
              <a:t>In the building you can see </a:t>
            </a:r>
            <a:r>
              <a:rPr lang="lt-LT" sz="3600" dirty="0">
                <a:solidFill>
                  <a:schemeClr val="tx1"/>
                </a:solidFill>
              </a:rPr>
              <a:t>the </a:t>
            </a:r>
            <a:r>
              <a:rPr lang="en-US" sz="3600" dirty="0">
                <a:solidFill>
                  <a:schemeClr val="tx1"/>
                </a:solidFill>
              </a:rPr>
              <a:t>4</a:t>
            </a:r>
            <a:r>
              <a:rPr lang="en-US" sz="3600" baseline="30000" dirty="0">
                <a:solidFill>
                  <a:schemeClr val="tx1"/>
                </a:solidFill>
              </a:rPr>
              <a:t>th</a:t>
            </a:r>
            <a:r>
              <a:rPr lang="en-US" sz="3600" dirty="0">
                <a:solidFill>
                  <a:schemeClr val="tx1"/>
                </a:solidFill>
              </a:rPr>
              <a:t> </a:t>
            </a:r>
            <a:r>
              <a:rPr lang="lt-LT" sz="3600" dirty="0">
                <a:solidFill>
                  <a:schemeClr val="tx1"/>
                </a:solidFill>
              </a:rPr>
              <a:t>decade</a:t>
            </a:r>
            <a:r>
              <a:rPr lang="en-US" sz="3600" dirty="0">
                <a:solidFill>
                  <a:schemeClr val="tx1"/>
                </a:solidFill>
              </a:rPr>
              <a:t> modernism </a:t>
            </a:r>
            <a:r>
              <a:rPr lang="lt-LT" sz="3600" dirty="0">
                <a:solidFill>
                  <a:schemeClr val="tx1"/>
                </a:solidFill>
              </a:rPr>
              <a:t>of </a:t>
            </a:r>
            <a:r>
              <a:rPr lang="en-US" sz="3600" dirty="0">
                <a:solidFill>
                  <a:schemeClr val="tx1"/>
                </a:solidFill>
              </a:rPr>
              <a:t>Lithuania. The building is an upside- down letter T but the most important things are bay windows and the balconies you see in the front.</a:t>
            </a:r>
          </a:p>
          <a:p>
            <a:endParaRPr lang="en-US" sz="3600" dirty="0">
              <a:solidFill>
                <a:schemeClr val="tx1"/>
              </a:solidFill>
            </a:endParaRPr>
          </a:p>
          <a:p>
            <a:r>
              <a:rPr lang="en-US" sz="3600" dirty="0">
                <a:solidFill>
                  <a:schemeClr val="tx1"/>
                </a:solidFill>
              </a:rPr>
              <a:t>Architects: </a:t>
            </a:r>
            <a:r>
              <a:rPr lang="en-US" sz="3600" dirty="0" err="1">
                <a:solidFill>
                  <a:schemeClr val="tx1"/>
                </a:solidFill>
              </a:rPr>
              <a:t>Bronius</a:t>
            </a:r>
            <a:r>
              <a:rPr lang="en-US" sz="3600" dirty="0">
                <a:solidFill>
                  <a:schemeClr val="tx1"/>
                </a:solidFill>
              </a:rPr>
              <a:t> </a:t>
            </a:r>
            <a:r>
              <a:rPr lang="en-US" sz="3600" dirty="0" err="1">
                <a:solidFill>
                  <a:schemeClr val="tx1"/>
                </a:solidFill>
              </a:rPr>
              <a:t>Elsbergas</a:t>
            </a:r>
            <a:r>
              <a:rPr lang="en-US" sz="3600" dirty="0">
                <a:solidFill>
                  <a:schemeClr val="tx1"/>
                </a:solidFill>
              </a:rPr>
              <a:t>, </a:t>
            </a:r>
            <a:r>
              <a:rPr lang="en-US" sz="3600" dirty="0" err="1">
                <a:solidFill>
                  <a:schemeClr val="tx1"/>
                </a:solidFill>
              </a:rPr>
              <a:t>Klaudijus</a:t>
            </a:r>
            <a:r>
              <a:rPr lang="en-US" sz="3600" dirty="0">
                <a:solidFill>
                  <a:schemeClr val="tx1"/>
                </a:solidFill>
              </a:rPr>
              <a:t> </a:t>
            </a:r>
            <a:r>
              <a:rPr lang="en-US" sz="3600" dirty="0" err="1">
                <a:solidFill>
                  <a:schemeClr val="tx1"/>
                </a:solidFill>
              </a:rPr>
              <a:t>Dušauskas</a:t>
            </a:r>
            <a:r>
              <a:rPr lang="en-US" sz="3600" dirty="0">
                <a:solidFill>
                  <a:schemeClr val="tx1"/>
                </a:solidFill>
              </a:rPr>
              <a:t>, 1933</a:t>
            </a:r>
          </a:p>
          <a:p>
            <a:endParaRPr lang="en-US" sz="3600" dirty="0">
              <a:solidFill>
                <a:schemeClr val="tx1"/>
              </a:solidFill>
            </a:endParaRPr>
          </a:p>
        </p:txBody>
      </p:sp>
    </p:spTree>
    <p:extLst>
      <p:ext uri="{BB962C8B-B14F-4D97-AF65-F5344CB8AC3E}">
        <p14:creationId xmlns:p14="http://schemas.microsoft.com/office/powerpoint/2010/main" val="392897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2657" y="386366"/>
            <a:ext cx="9420893" cy="6280595"/>
          </a:xfrm>
          <a:prstGeom prst="rect">
            <a:avLst/>
          </a:prstGeom>
        </p:spPr>
      </p:pic>
    </p:spTree>
    <p:extLst>
      <p:ext uri="{BB962C8B-B14F-4D97-AF65-F5344CB8AC3E}">
        <p14:creationId xmlns:p14="http://schemas.microsoft.com/office/powerpoint/2010/main" val="280291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19119" y="137160"/>
            <a:ext cx="10353762" cy="1257300"/>
          </a:xfrm>
        </p:spPr>
        <p:txBody>
          <a:bodyPr>
            <a:normAutofit/>
          </a:bodyPr>
          <a:lstStyle/>
          <a:p>
            <a:r>
              <a:rPr lang="lt-LT" sz="4800" dirty="0">
                <a:solidFill>
                  <a:schemeClr val="tx1"/>
                </a:solidFill>
              </a:rPr>
              <a:t>Žaliakalnis Waterworks</a:t>
            </a:r>
            <a:endParaRPr lang="en-US" sz="4800" dirty="0">
              <a:solidFill>
                <a:schemeClr val="tx1"/>
              </a:solidFill>
            </a:endParaRP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98871" y="1577340"/>
            <a:ext cx="11193129" cy="5600700"/>
          </a:xfrm>
        </p:spPr>
        <p:txBody>
          <a:bodyPr>
            <a:noAutofit/>
          </a:bodyPr>
          <a:lstStyle/>
          <a:p>
            <a:r>
              <a:rPr lang="lt-LT" sz="3600" dirty="0">
                <a:solidFill>
                  <a:schemeClr val="tx1"/>
                </a:solidFill>
              </a:rPr>
              <a:t>The water- supply station- a sign of a real city- is decorated with a sculpture: The Water Carrier. Also Kaukas stairs are located closely and they can take you to the city centre, but sadly their authenticity was destroyed during the war.</a:t>
            </a:r>
          </a:p>
          <a:p>
            <a:endParaRPr lang="lt-LT" sz="3600" dirty="0">
              <a:solidFill>
                <a:schemeClr val="tx1"/>
              </a:solidFill>
            </a:endParaRPr>
          </a:p>
          <a:p>
            <a:r>
              <a:rPr lang="lt-LT" sz="3600" dirty="0">
                <a:solidFill>
                  <a:schemeClr val="tx1"/>
                </a:solidFill>
              </a:rPr>
              <a:t>Architect: Stasys Kudokas, Sculptor: Bronius Pundzius, 1938</a:t>
            </a:r>
          </a:p>
          <a:p>
            <a:endParaRPr lang="en-US" sz="3600" dirty="0">
              <a:solidFill>
                <a:schemeClr val="tx1"/>
              </a:solidFill>
            </a:endParaRPr>
          </a:p>
        </p:txBody>
      </p:sp>
    </p:spTree>
    <p:extLst>
      <p:ext uri="{BB962C8B-B14F-4D97-AF65-F5344CB8AC3E}">
        <p14:creationId xmlns:p14="http://schemas.microsoft.com/office/powerpoint/2010/main" val="207159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13795" y="209550"/>
            <a:ext cx="10353762" cy="1257300"/>
          </a:xfrm>
        </p:spPr>
        <p:txBody>
          <a:bodyPr>
            <a:normAutofit/>
          </a:bodyPr>
          <a:lstStyle/>
          <a:p>
            <a:r>
              <a:rPr lang="en-US" sz="4800" dirty="0">
                <a:solidFill>
                  <a:schemeClr val="tx1"/>
                </a:solidFill>
              </a:rPr>
              <a:t>History</a:t>
            </a: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13795" y="1571625"/>
            <a:ext cx="10353762" cy="3714749"/>
          </a:xfrm>
        </p:spPr>
        <p:txBody>
          <a:bodyPr>
            <a:noAutofit/>
          </a:bodyPr>
          <a:lstStyle/>
          <a:p>
            <a:r>
              <a:rPr lang="en-US" sz="3600" dirty="0">
                <a:solidFill>
                  <a:schemeClr val="tx1"/>
                </a:solidFill>
              </a:rPr>
              <a:t>Contemporary Kaunas wouldn’t exist without the time when the city served as the temporary capital of Lithuania from 1919 till 1940. Overnight Kaunas had to transfer from a little town to the capital that meets the European standard.</a:t>
            </a:r>
          </a:p>
          <a:p>
            <a:r>
              <a:rPr lang="en-US" sz="3600" dirty="0">
                <a:solidFill>
                  <a:schemeClr val="tx1"/>
                </a:solidFill>
              </a:rPr>
              <a:t>For various reasons different professionals from other countries started coming to Kaunas and it helped the city to arise almost overnight.</a:t>
            </a:r>
          </a:p>
        </p:txBody>
      </p:sp>
    </p:spTree>
    <p:extLst>
      <p:ext uri="{BB962C8B-B14F-4D97-AF65-F5344CB8AC3E}">
        <p14:creationId xmlns:p14="http://schemas.microsoft.com/office/powerpoint/2010/main" val="1890821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126" y="453225"/>
            <a:ext cx="5443820" cy="3629214"/>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567" y="2474844"/>
            <a:ext cx="5103412" cy="382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53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19119" y="312420"/>
            <a:ext cx="10353762" cy="1257300"/>
          </a:xfrm>
        </p:spPr>
        <p:txBody>
          <a:bodyPr>
            <a:normAutofit/>
          </a:bodyPr>
          <a:lstStyle/>
          <a:p>
            <a:r>
              <a:rPr lang="en-US" sz="4800" dirty="0">
                <a:solidFill>
                  <a:schemeClr val="tx1"/>
                </a:solidFill>
              </a:rPr>
              <a:t>Central Post Office</a:t>
            </a: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19119" y="1569720"/>
            <a:ext cx="11272881" cy="4876800"/>
          </a:xfrm>
        </p:spPr>
        <p:txBody>
          <a:bodyPr>
            <a:noAutofit/>
          </a:bodyPr>
          <a:lstStyle/>
          <a:p>
            <a:r>
              <a:rPr lang="en-US" sz="3600" dirty="0">
                <a:solidFill>
                  <a:schemeClr val="tx1"/>
                </a:solidFill>
              </a:rPr>
              <a:t>This building is distinguished by an organic combination of nationality and modernism. People hope that in the future the Post Office can be converted to a cultural place open to the public.</a:t>
            </a:r>
          </a:p>
          <a:p>
            <a:endParaRPr lang="en-US" sz="3600" dirty="0">
              <a:solidFill>
                <a:schemeClr val="tx1"/>
              </a:solidFill>
            </a:endParaRPr>
          </a:p>
          <a:p>
            <a:r>
              <a:rPr lang="en-US" sz="3600" dirty="0">
                <a:solidFill>
                  <a:schemeClr val="tx1"/>
                </a:solidFill>
              </a:rPr>
              <a:t>Architect</a:t>
            </a:r>
            <a:r>
              <a:rPr lang="lt-LT" sz="3600" dirty="0">
                <a:solidFill>
                  <a:schemeClr val="tx1"/>
                </a:solidFill>
              </a:rPr>
              <a:t>:</a:t>
            </a:r>
            <a:r>
              <a:rPr lang="en-US" sz="3600" dirty="0">
                <a:solidFill>
                  <a:schemeClr val="tx1"/>
                </a:solidFill>
              </a:rPr>
              <a:t> </a:t>
            </a:r>
            <a:r>
              <a:rPr lang="en-US" sz="3600" dirty="0" err="1">
                <a:solidFill>
                  <a:schemeClr val="tx1"/>
                </a:solidFill>
              </a:rPr>
              <a:t>Feliksas</a:t>
            </a:r>
            <a:r>
              <a:rPr lang="en-US" sz="3600" dirty="0">
                <a:solidFill>
                  <a:schemeClr val="tx1"/>
                </a:solidFill>
              </a:rPr>
              <a:t> </a:t>
            </a:r>
            <a:r>
              <a:rPr lang="en-US" sz="3600" dirty="0" err="1">
                <a:solidFill>
                  <a:schemeClr val="tx1"/>
                </a:solidFill>
              </a:rPr>
              <a:t>Vizbaras</a:t>
            </a:r>
            <a:r>
              <a:rPr lang="en-US" sz="3600" dirty="0">
                <a:solidFill>
                  <a:schemeClr val="tx1"/>
                </a:solidFill>
              </a:rPr>
              <a:t>, 1931</a:t>
            </a:r>
          </a:p>
        </p:txBody>
      </p:sp>
    </p:spTree>
    <p:extLst>
      <p:ext uri="{BB962C8B-B14F-4D97-AF65-F5344CB8AC3E}">
        <p14:creationId xmlns:p14="http://schemas.microsoft.com/office/powerpoint/2010/main" val="420619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6358" y="309628"/>
            <a:ext cx="9667204" cy="6444803"/>
          </a:xfrm>
          <a:prstGeom prst="rect">
            <a:avLst/>
          </a:prstGeom>
        </p:spPr>
      </p:pic>
    </p:spTree>
    <p:extLst>
      <p:ext uri="{BB962C8B-B14F-4D97-AF65-F5344CB8AC3E}">
        <p14:creationId xmlns:p14="http://schemas.microsoft.com/office/powerpoint/2010/main" val="243530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19119" y="320040"/>
            <a:ext cx="10353762" cy="1257300"/>
          </a:xfrm>
        </p:spPr>
        <p:txBody>
          <a:bodyPr>
            <a:normAutofit/>
          </a:bodyPr>
          <a:lstStyle/>
          <a:p>
            <a:r>
              <a:rPr lang="en-US" sz="4800" dirty="0">
                <a:solidFill>
                  <a:schemeClr val="tx1"/>
                </a:solidFill>
              </a:rPr>
              <a:t>Dairy Centre</a:t>
            </a: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98871" y="1394460"/>
            <a:ext cx="11193129" cy="5600700"/>
          </a:xfrm>
        </p:spPr>
        <p:txBody>
          <a:bodyPr>
            <a:noAutofit/>
          </a:bodyPr>
          <a:lstStyle/>
          <a:p>
            <a:r>
              <a:rPr lang="en-US" sz="3600" dirty="0">
                <a:solidFill>
                  <a:schemeClr val="tx1"/>
                </a:solidFill>
              </a:rPr>
              <a:t>The inventive simplicity and multifunctionality that were squeezed in this narrow corner lot</a:t>
            </a:r>
            <a:r>
              <a:rPr lang="lt-LT" sz="3600" dirty="0">
                <a:solidFill>
                  <a:schemeClr val="tx1"/>
                </a:solidFill>
              </a:rPr>
              <a:t>,</a:t>
            </a:r>
            <a:r>
              <a:rPr lang="en-US" sz="3600" dirty="0">
                <a:solidFill>
                  <a:schemeClr val="tx1"/>
                </a:solidFill>
              </a:rPr>
              <a:t> seem to have gone ahead of their time. After university students moved out, the Dairy Centre comes to life only during special occasions.</a:t>
            </a:r>
          </a:p>
          <a:p>
            <a:endParaRPr lang="en-US" sz="3600" dirty="0">
              <a:solidFill>
                <a:schemeClr val="tx1"/>
              </a:solidFill>
            </a:endParaRPr>
          </a:p>
          <a:p>
            <a:r>
              <a:rPr lang="en-US" sz="3600" dirty="0">
                <a:solidFill>
                  <a:schemeClr val="tx1"/>
                </a:solidFill>
              </a:rPr>
              <a:t>Architect: </a:t>
            </a:r>
            <a:r>
              <a:rPr lang="en-US" sz="3600" dirty="0" err="1">
                <a:solidFill>
                  <a:schemeClr val="tx1"/>
                </a:solidFill>
              </a:rPr>
              <a:t>Vytautas</a:t>
            </a:r>
            <a:r>
              <a:rPr lang="en-US" sz="3600" dirty="0">
                <a:solidFill>
                  <a:schemeClr val="tx1"/>
                </a:solidFill>
              </a:rPr>
              <a:t> Landsbergis- </a:t>
            </a:r>
            <a:r>
              <a:rPr lang="lt-LT" sz="3600" dirty="0">
                <a:solidFill>
                  <a:schemeClr val="tx1"/>
                </a:solidFill>
              </a:rPr>
              <a:t>Žemkalnis, 1932</a:t>
            </a:r>
            <a:endParaRPr lang="en-US" sz="3600" dirty="0">
              <a:solidFill>
                <a:schemeClr val="tx1"/>
              </a:solidFill>
            </a:endParaRPr>
          </a:p>
        </p:txBody>
      </p:sp>
    </p:spTree>
    <p:extLst>
      <p:ext uri="{BB962C8B-B14F-4D97-AF65-F5344CB8AC3E}">
        <p14:creationId xmlns:p14="http://schemas.microsoft.com/office/powerpoint/2010/main" val="231917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0991" y="231283"/>
            <a:ext cx="9593152" cy="6395434"/>
          </a:xfrm>
          <a:prstGeom prst="rect">
            <a:avLst/>
          </a:prstGeom>
        </p:spPr>
      </p:pic>
    </p:spTree>
    <p:extLst>
      <p:ext uri="{BB962C8B-B14F-4D97-AF65-F5344CB8AC3E}">
        <p14:creationId xmlns:p14="http://schemas.microsoft.com/office/powerpoint/2010/main" val="22140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19119" y="320040"/>
            <a:ext cx="10353762" cy="1257300"/>
          </a:xfrm>
        </p:spPr>
        <p:txBody>
          <a:bodyPr>
            <a:normAutofit/>
          </a:bodyPr>
          <a:lstStyle/>
          <a:p>
            <a:r>
              <a:rPr lang="en-US" sz="4800" dirty="0">
                <a:solidFill>
                  <a:schemeClr val="tx1"/>
                </a:solidFill>
              </a:rPr>
              <a:t>Sports Hall</a:t>
            </a: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98871" y="1394460"/>
            <a:ext cx="11193129" cy="5600700"/>
          </a:xfrm>
        </p:spPr>
        <p:txBody>
          <a:bodyPr>
            <a:noAutofit/>
          </a:bodyPr>
          <a:lstStyle/>
          <a:p>
            <a:r>
              <a:rPr lang="lt-LT" sz="3600" dirty="0">
                <a:solidFill>
                  <a:schemeClr val="tx1"/>
                </a:solidFill>
              </a:rPr>
              <a:t>In 1937, after Lithuanians won the European Championship, basketball became so popular that it was decided that the championship of 1939 will be held in Kaunas. It was supposed to be the first basketball arena on the continent so a lot of architects said no, but one said yes</a:t>
            </a:r>
            <a:r>
              <a:rPr lang="en-US" sz="3600" dirty="0">
                <a:solidFill>
                  <a:schemeClr val="tx1"/>
                </a:solidFill>
              </a:rPr>
              <a:t> to this project</a:t>
            </a:r>
            <a:r>
              <a:rPr lang="lt-LT" sz="3600" dirty="0">
                <a:solidFill>
                  <a:schemeClr val="tx1"/>
                </a:solidFill>
              </a:rPr>
              <a:t>. And now all Kaunas Žalgiris fans are grateful to him.</a:t>
            </a:r>
          </a:p>
          <a:p>
            <a:endParaRPr lang="lt-LT" sz="3600" dirty="0">
              <a:solidFill>
                <a:schemeClr val="tx1"/>
              </a:solidFill>
            </a:endParaRPr>
          </a:p>
          <a:p>
            <a:r>
              <a:rPr lang="lt-LT" sz="3600" dirty="0">
                <a:solidFill>
                  <a:schemeClr val="tx1"/>
                </a:solidFill>
              </a:rPr>
              <a:t>Architect: Anatolijus Rozenbliumas, 1939</a:t>
            </a:r>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259518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pic>
        <p:nvPicPr>
          <p:cNvPr id="1026" name="Picture 2" descr="Susijęs vaizdas">
            <a:extLst>
              <a:ext uri="{FF2B5EF4-FFF2-40B4-BE49-F238E27FC236}">
                <a16:creationId xmlns:a16="http://schemas.microsoft.com/office/drawing/2014/main" id="{D33C675D-A412-4D30-9AB8-B60DAF23B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988" y="336630"/>
            <a:ext cx="9308034" cy="618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57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extLst>
              <a:ext uri="{837473B0-CC2E-450A-ABE3-18F120FF3D39}">
                <a1611:picAttrSrcUrl xmlns:a1611="http://schemas.microsoft.com/office/drawing/2016/11/main" r:id="rId3"/>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09AE-82E3-42B2-BE70-5539CC50CD93}"/>
              </a:ext>
            </a:extLst>
          </p:cNvPr>
          <p:cNvSpPr>
            <a:spLocks noGrp="1"/>
          </p:cNvSpPr>
          <p:nvPr>
            <p:ph type="title"/>
          </p:nvPr>
        </p:nvSpPr>
        <p:spPr>
          <a:xfrm>
            <a:off x="919119" y="320040"/>
            <a:ext cx="10353762" cy="1257300"/>
          </a:xfrm>
        </p:spPr>
        <p:txBody>
          <a:bodyPr>
            <a:normAutofit/>
          </a:bodyPr>
          <a:lstStyle/>
          <a:p>
            <a:r>
              <a:rPr lang="lt-LT" sz="4800" dirty="0">
                <a:solidFill>
                  <a:schemeClr val="tx1"/>
                </a:solidFill>
              </a:rPr>
              <a:t>Karininkų Ramovė/ Officers‘ Club</a:t>
            </a:r>
            <a:endParaRPr lang="en-US" sz="4800" dirty="0">
              <a:solidFill>
                <a:schemeClr val="tx1"/>
              </a:solidFill>
            </a:endParaRPr>
          </a:p>
        </p:txBody>
      </p:sp>
      <p:sp>
        <p:nvSpPr>
          <p:cNvPr id="3" name="Content Placeholder 2">
            <a:extLst>
              <a:ext uri="{FF2B5EF4-FFF2-40B4-BE49-F238E27FC236}">
                <a16:creationId xmlns:a16="http://schemas.microsoft.com/office/drawing/2014/main" id="{24BEA8FB-F3A7-4F53-A10A-BCEFC3B46954}"/>
              </a:ext>
            </a:extLst>
          </p:cNvPr>
          <p:cNvSpPr>
            <a:spLocks noGrp="1"/>
          </p:cNvSpPr>
          <p:nvPr>
            <p:ph idx="1"/>
          </p:nvPr>
        </p:nvSpPr>
        <p:spPr>
          <a:xfrm>
            <a:off x="998871" y="1394460"/>
            <a:ext cx="11193129" cy="5600700"/>
          </a:xfrm>
        </p:spPr>
        <p:txBody>
          <a:bodyPr>
            <a:noAutofit/>
          </a:bodyPr>
          <a:lstStyle/>
          <a:p>
            <a:r>
              <a:rPr lang="en-US" sz="3600" dirty="0">
                <a:solidFill>
                  <a:schemeClr val="tx1"/>
                </a:solidFill>
              </a:rPr>
              <a:t>The exterior of the building takes your breath away with its subtle and still relevant ethnic features. The interior is full of ethnic symbols too.</a:t>
            </a:r>
            <a:endParaRPr lang="lt-LT" sz="3600" dirty="0">
              <a:solidFill>
                <a:schemeClr val="tx1"/>
              </a:solidFill>
            </a:endParaRPr>
          </a:p>
          <a:p>
            <a:endParaRPr lang="lt-LT" sz="3600" dirty="0">
              <a:solidFill>
                <a:schemeClr val="tx1"/>
              </a:solidFill>
            </a:endParaRPr>
          </a:p>
          <a:p>
            <a:r>
              <a:rPr lang="lt-LT" sz="3600" dirty="0">
                <a:solidFill>
                  <a:schemeClr val="tx1"/>
                </a:solidFill>
              </a:rPr>
              <a:t>Architects: Stasys Kudokas, Kazys Kriščiukaitis, 1937</a:t>
            </a:r>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300846336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569</Words>
  <Application>Microsoft Office PowerPoint</Application>
  <PresentationFormat>Widescreen</PresentationFormat>
  <Paragraphs>39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Franklin Gothic Book</vt:lpstr>
      <vt:lpstr>Crop</vt:lpstr>
      <vt:lpstr>PowerPoint Presentation</vt:lpstr>
      <vt:lpstr>History</vt:lpstr>
      <vt:lpstr>Central Post Office</vt:lpstr>
      <vt:lpstr>PowerPoint Presentation</vt:lpstr>
      <vt:lpstr>Dairy Centre</vt:lpstr>
      <vt:lpstr>PowerPoint Presentation</vt:lpstr>
      <vt:lpstr>Sports Hall</vt:lpstr>
      <vt:lpstr>PowerPoint Presentation</vt:lpstr>
      <vt:lpstr>Karininkų Ramovė/ Officers‘ Club</vt:lpstr>
      <vt:lpstr>PowerPoint Presentation</vt:lpstr>
      <vt:lpstr>Vytautas the Great War Museum and M. K. Čiurlionis National Museum of Art</vt:lpstr>
      <vt:lpstr>PowerPoint Presentation</vt:lpstr>
      <vt:lpstr>Aleksotas Funicular</vt:lpstr>
      <vt:lpstr>PowerPoint Presentation</vt:lpstr>
      <vt:lpstr>Christ‘s Resurrection Church</vt:lpstr>
      <vt:lpstr>PowerPoint Presentation</vt:lpstr>
      <vt:lpstr>Notary Kazimieras Škėma apartment building</vt:lpstr>
      <vt:lpstr>PowerPoint Presentation</vt:lpstr>
      <vt:lpstr>Žaliakalnis Waterworks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Kaunas – UNESCO city of design!</dc:title>
  <dc:creator>Brangusis asilelis</dc:creator>
  <cp:lastModifiedBy>Brangusis asilelis</cp:lastModifiedBy>
  <cp:revision>9</cp:revision>
  <dcterms:created xsi:type="dcterms:W3CDTF">2019-10-02T18:14:27Z</dcterms:created>
  <dcterms:modified xsi:type="dcterms:W3CDTF">2019-10-07T18:24:35Z</dcterms:modified>
</cp:coreProperties>
</file>